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5" r:id="rId2"/>
    <p:sldId id="273" r:id="rId3"/>
    <p:sldId id="300" r:id="rId4"/>
    <p:sldId id="303" r:id="rId5"/>
    <p:sldId id="321" r:id="rId6"/>
    <p:sldId id="301" r:id="rId7"/>
    <p:sldId id="302" r:id="rId8"/>
    <p:sldId id="304" r:id="rId9"/>
    <p:sldId id="310" r:id="rId10"/>
    <p:sldId id="305" r:id="rId11"/>
    <p:sldId id="307" r:id="rId12"/>
    <p:sldId id="308" r:id="rId13"/>
    <p:sldId id="309" r:id="rId14"/>
    <p:sldId id="306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</p:sldIdLst>
  <p:sldSz cx="18288000" cy="10287000"/>
  <p:notesSz cx="6858000" cy="9144000"/>
  <p:embeddedFontLst>
    <p:embeddedFont>
      <p:font typeface="나눔스퀘어_ac" panose="020B0600000101010101" pitchFamily="50" charset="-127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43F"/>
    <a:srgbClr val="F1F1F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10" autoAdjust="0"/>
    <p:restoredTop sz="94622" autoAdjust="0"/>
  </p:normalViewPr>
  <p:slideViewPr>
    <p:cSldViewPr>
      <p:cViewPr varScale="1">
        <p:scale>
          <a:sx n="33" d="100"/>
          <a:sy n="33" d="100"/>
        </p:scale>
        <p:origin x="72" y="744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304.11968.pdf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egment-anything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6243439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089143" y="2653258"/>
            <a:ext cx="4376118" cy="771670"/>
            <a:chOff x="0" y="0"/>
            <a:chExt cx="5834825" cy="102889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834825" cy="1028893"/>
              <a:chOff x="0" y="0"/>
              <a:chExt cx="5359237" cy="94502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360507" cy="945029"/>
              </a:xfrm>
              <a:custGeom>
                <a:avLst/>
                <a:gdLst/>
                <a:ahLst/>
                <a:cxnLst/>
                <a:rect l="l" t="t" r="r" b="b"/>
                <a:pathLst>
                  <a:path w="5360507" h="945029">
                    <a:moveTo>
                      <a:pt x="4806787" y="945029"/>
                    </a:moveTo>
                    <a:lnTo>
                      <a:pt x="553720" y="945029"/>
                    </a:lnTo>
                    <a:cubicBezTo>
                      <a:pt x="247650" y="945029"/>
                      <a:pt x="0" y="733433"/>
                      <a:pt x="0" y="473042"/>
                    </a:cubicBezTo>
                    <a:cubicBezTo>
                      <a:pt x="0" y="211567"/>
                      <a:pt x="247650" y="0"/>
                      <a:pt x="553720" y="0"/>
                    </a:cubicBezTo>
                    <a:lnTo>
                      <a:pt x="4806787" y="0"/>
                    </a:lnTo>
                    <a:cubicBezTo>
                      <a:pt x="5112857" y="0"/>
                      <a:pt x="5360507" y="211567"/>
                      <a:pt x="5360507" y="473042"/>
                    </a:cubicBezTo>
                    <a:cubicBezTo>
                      <a:pt x="5359237" y="733433"/>
                      <a:pt x="5111587" y="945029"/>
                      <a:pt x="4806787" y="945029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536214" y="254776"/>
              <a:ext cx="4762396" cy="471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3"/>
                </a:lnSpc>
              </a:pPr>
              <a:r>
                <a:rPr lang="en-US" sz="2102" dirty="0" err="1">
                  <a:solidFill>
                    <a:srgbClr val="FFFFFF"/>
                  </a:solidFill>
                  <a:ea typeface="Nanum Gothic"/>
                </a:rPr>
                <a:t>ComputerVision</a:t>
              </a:r>
              <a:r>
                <a:rPr lang="en-US" sz="2102" dirty="0">
                  <a:solidFill>
                    <a:srgbClr val="FFFFFF"/>
                  </a:solidFill>
                  <a:ea typeface="Nanum Gothic"/>
                </a:rPr>
                <a:t>, Segmentation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66090" y="7628372"/>
            <a:ext cx="6199171" cy="721135"/>
            <a:chOff x="0" y="0"/>
            <a:chExt cx="8265562" cy="961513"/>
          </a:xfrm>
        </p:grpSpPr>
        <p:sp>
          <p:nvSpPr>
            <p:cNvPr id="8" name="TextBox 8"/>
            <p:cNvSpPr txBox="1"/>
            <p:nvPr/>
          </p:nvSpPr>
          <p:spPr>
            <a:xfrm>
              <a:off x="0" y="407516"/>
              <a:ext cx="8265562" cy="553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altLang="ko-KR" sz="2700" b="1" u="none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PaperReview</a:t>
              </a:r>
              <a:endParaRPr lang="en-US" altLang="ko-KR" sz="27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0"/>
              <a:ext cx="8265562" cy="0"/>
            </a:xfrm>
            <a:prstGeom prst="line">
              <a:avLst/>
            </a:prstGeom>
            <a:ln w="25400" cap="flat">
              <a:solidFill>
                <a:srgbClr val="FA643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57200" y="2398818"/>
            <a:ext cx="11430863" cy="1631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600">
                <a:solidFill>
                  <a:srgbClr val="000000"/>
                </a:solidFill>
                <a:ea typeface="Nanum Gothic Bold"/>
              </a:rPr>
              <a:t>Segment </a:t>
            </a:r>
            <a:r>
              <a:rPr lang="en-US" sz="6600" dirty="0">
                <a:solidFill>
                  <a:srgbClr val="000000"/>
                </a:solidFill>
                <a:ea typeface="Nanum Gothic Bold"/>
              </a:rPr>
              <a:t>Anything Model &lt;</a:t>
            </a:r>
            <a:r>
              <a:rPr lang="en-US" sz="6600" dirty="0">
                <a:solidFill>
                  <a:srgbClr val="FA643F"/>
                </a:solidFill>
                <a:ea typeface="Nanum Gothic Bold"/>
              </a:rPr>
              <a:t>SAM</a:t>
            </a:r>
            <a:r>
              <a:rPr lang="en-US" sz="6600" dirty="0">
                <a:solidFill>
                  <a:srgbClr val="000000"/>
                </a:solidFill>
                <a:ea typeface="Nanum Gothic Bold"/>
              </a:rPr>
              <a:t>&gt;</a:t>
            </a:r>
          </a:p>
          <a:p>
            <a:r>
              <a:rPr lang="en-US" sz="4000" dirty="0">
                <a:solidFill>
                  <a:srgbClr val="000000"/>
                </a:solidFill>
                <a:ea typeface="Nanum Gothic Bold"/>
              </a:rPr>
              <a:t>- meta AI &lt;2023.04.05&gt;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822739" y="7628372"/>
            <a:ext cx="6199171" cy="1247467"/>
            <a:chOff x="0" y="0"/>
            <a:chExt cx="8265562" cy="166328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166485"/>
              <a:ext cx="8265562" cy="496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  <a:spcBef>
                  <a:spcPct val="0"/>
                </a:spcBef>
              </a:pPr>
              <a:endParaRPr lang="en-US" sz="2199" u="none" dirty="0">
                <a:solidFill>
                  <a:srgbClr val="000000"/>
                </a:solidFill>
                <a:ea typeface="Nanum Gothic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07515"/>
              <a:ext cx="8265562" cy="615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r>
                <a:rPr lang="ko-KR" altLang="en-US" sz="2700" b="1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백 대 환 </a:t>
              </a:r>
              <a:endParaRPr lang="en-US" sz="27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0"/>
              <a:ext cx="8265562" cy="0"/>
            </a:xfrm>
            <a:prstGeom prst="line">
              <a:avLst/>
            </a:prstGeom>
            <a:ln w="25400" cap="flat">
              <a:solidFill>
                <a:srgbClr val="FA643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6" y="266700"/>
            <a:ext cx="15903603" cy="1044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Nanum Gothic Bold"/>
              </a:rPr>
              <a:t>Segment Anything Task(</a:t>
            </a:r>
            <a:r>
              <a:rPr lang="en-US" sz="6999" dirty="0">
                <a:ea typeface="Nanum Gothic Bold"/>
              </a:rPr>
              <a:t>Task</a:t>
            </a:r>
            <a:r>
              <a:rPr lang="en-US" sz="6999" dirty="0">
                <a:solidFill>
                  <a:srgbClr val="000000"/>
                </a:solidFill>
                <a:ea typeface="Nanum Gothic Bold"/>
              </a:rPr>
              <a:t>, </a:t>
            </a:r>
            <a:r>
              <a:rPr lang="en-US" sz="6999" dirty="0">
                <a:solidFill>
                  <a:srgbClr val="FA643F"/>
                </a:solidFill>
                <a:ea typeface="Nanum Gothic Bold"/>
              </a:rPr>
              <a:t>Model</a:t>
            </a:r>
            <a:r>
              <a:rPr lang="en-US" sz="6999" dirty="0">
                <a:solidFill>
                  <a:srgbClr val="000000"/>
                </a:solidFill>
                <a:ea typeface="Nanum Gothic Bold"/>
              </a:rPr>
              <a:t>, Data)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26291BD-682B-D29E-79C1-B14F770BB58A}"/>
              </a:ext>
            </a:extLst>
          </p:cNvPr>
          <p:cNvSpPr txBox="1"/>
          <p:nvPr/>
        </p:nvSpPr>
        <p:spPr>
          <a:xfrm>
            <a:off x="618678" y="1846136"/>
            <a:ext cx="17135921" cy="1230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   What  is  the  corresponding model  architecture?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Image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encoder, Prompt encoder, Mask Decoder</a:t>
            </a: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6F5F7606-75C4-256C-F1E1-A5D26156204D}"/>
              </a:ext>
            </a:extLst>
          </p:cNvPr>
          <p:cNvSpPr/>
          <p:nvPr/>
        </p:nvSpPr>
        <p:spPr>
          <a:xfrm>
            <a:off x="914400" y="2400300"/>
            <a:ext cx="9906000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3F0356-9B3A-A27F-FE8B-E37BE9773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290752"/>
            <a:ext cx="16306799" cy="42016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6828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6" y="266700"/>
            <a:ext cx="15903603" cy="1044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Nanum Gothic Bold"/>
              </a:rPr>
              <a:t>Segment Anything Task(</a:t>
            </a:r>
            <a:r>
              <a:rPr lang="en-US" sz="6999" dirty="0">
                <a:ea typeface="Nanum Gothic Bold"/>
              </a:rPr>
              <a:t>Task</a:t>
            </a:r>
            <a:r>
              <a:rPr lang="en-US" sz="6999" dirty="0">
                <a:solidFill>
                  <a:srgbClr val="000000"/>
                </a:solidFill>
                <a:ea typeface="Nanum Gothic Bold"/>
              </a:rPr>
              <a:t>, </a:t>
            </a:r>
            <a:r>
              <a:rPr lang="en-US" sz="6999" dirty="0">
                <a:solidFill>
                  <a:srgbClr val="FA643F"/>
                </a:solidFill>
                <a:ea typeface="Nanum Gothic Bold"/>
              </a:rPr>
              <a:t>Model</a:t>
            </a:r>
            <a:r>
              <a:rPr lang="en-US" sz="6999" dirty="0">
                <a:solidFill>
                  <a:srgbClr val="000000"/>
                </a:solidFill>
                <a:ea typeface="Nanum Gothic Bold"/>
              </a:rPr>
              <a:t>, Data)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26291BD-682B-D29E-79C1-B14F770BB58A}"/>
              </a:ext>
            </a:extLst>
          </p:cNvPr>
          <p:cNvSpPr txBox="1"/>
          <p:nvPr/>
        </p:nvSpPr>
        <p:spPr>
          <a:xfrm>
            <a:off x="618678" y="1846136"/>
            <a:ext cx="17135921" cy="1876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   What  is  the  corresponding model  architecture?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Image</a:t>
            </a:r>
            <a:r>
              <a:rPr lang="ko-KR" altLang="en-US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encoder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Prompt encoder, Mask Decoder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Masked auto-encoder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방식으로 학습시킨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Vision transformer</a:t>
            </a: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6F5F7606-75C4-256C-F1E1-A5D26156204D}"/>
              </a:ext>
            </a:extLst>
          </p:cNvPr>
          <p:cNvSpPr/>
          <p:nvPr/>
        </p:nvSpPr>
        <p:spPr>
          <a:xfrm>
            <a:off x="914400" y="2400300"/>
            <a:ext cx="9906000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8FE093-299C-02EA-755B-DFC0778D3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4849871"/>
            <a:ext cx="8982627" cy="50757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9927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6" y="266700"/>
            <a:ext cx="15903603" cy="1044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Nanum Gothic Bold"/>
              </a:rPr>
              <a:t>Segment Anything Task(</a:t>
            </a:r>
            <a:r>
              <a:rPr lang="en-US" sz="6999" dirty="0">
                <a:ea typeface="Nanum Gothic Bold"/>
              </a:rPr>
              <a:t>Task</a:t>
            </a:r>
            <a:r>
              <a:rPr lang="en-US" sz="6999" dirty="0">
                <a:solidFill>
                  <a:srgbClr val="000000"/>
                </a:solidFill>
                <a:ea typeface="Nanum Gothic Bold"/>
              </a:rPr>
              <a:t>, </a:t>
            </a:r>
            <a:r>
              <a:rPr lang="en-US" sz="6999" dirty="0">
                <a:solidFill>
                  <a:srgbClr val="FA643F"/>
                </a:solidFill>
                <a:ea typeface="Nanum Gothic Bold"/>
              </a:rPr>
              <a:t>Model</a:t>
            </a:r>
            <a:r>
              <a:rPr lang="en-US" sz="6999" dirty="0">
                <a:solidFill>
                  <a:srgbClr val="000000"/>
                </a:solidFill>
                <a:ea typeface="Nanum Gothic Bold"/>
              </a:rPr>
              <a:t>, Data)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26291BD-682B-D29E-79C1-B14F770BB58A}"/>
              </a:ext>
            </a:extLst>
          </p:cNvPr>
          <p:cNvSpPr txBox="1"/>
          <p:nvPr/>
        </p:nvSpPr>
        <p:spPr>
          <a:xfrm>
            <a:off x="618678" y="1846136"/>
            <a:ext cx="17135921" cy="38158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   What  is  the  corresponding model  architecture?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Image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encoder, </a:t>
            </a: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Prompt encoder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Mask Decoder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점이나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bounding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박스는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positional encoding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text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CLIP Multimodal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embedding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Prompt encoder + mask decoder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50ms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이내에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mask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예측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Ambiguous(</a:t>
            </a:r>
            <a:r>
              <a:rPr lang="ko-KR" altLang="en-US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모호한</a:t>
            </a: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prompt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대비하기 위해 여러 개의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mask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 설계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6F5F7606-75C4-256C-F1E1-A5D26156204D}"/>
              </a:ext>
            </a:extLst>
          </p:cNvPr>
          <p:cNvSpPr/>
          <p:nvPr/>
        </p:nvSpPr>
        <p:spPr>
          <a:xfrm>
            <a:off x="914400" y="2400300"/>
            <a:ext cx="9906000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5AC864-D31D-8F8E-F75A-F632D0F83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591908"/>
            <a:ext cx="8675512" cy="4419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365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6" y="266700"/>
            <a:ext cx="15903603" cy="1044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Nanum Gothic Bold"/>
              </a:rPr>
              <a:t>Segment Anything Task(</a:t>
            </a:r>
            <a:r>
              <a:rPr lang="en-US" sz="6999" dirty="0">
                <a:ea typeface="Nanum Gothic Bold"/>
              </a:rPr>
              <a:t>Task</a:t>
            </a:r>
            <a:r>
              <a:rPr lang="en-US" sz="6999" dirty="0">
                <a:solidFill>
                  <a:srgbClr val="000000"/>
                </a:solidFill>
                <a:ea typeface="Nanum Gothic Bold"/>
              </a:rPr>
              <a:t>, </a:t>
            </a:r>
            <a:r>
              <a:rPr lang="en-US" sz="6999" dirty="0">
                <a:solidFill>
                  <a:srgbClr val="FA643F"/>
                </a:solidFill>
                <a:ea typeface="Nanum Gothic Bold"/>
              </a:rPr>
              <a:t>Model</a:t>
            </a:r>
            <a:r>
              <a:rPr lang="en-US" sz="6999" dirty="0">
                <a:solidFill>
                  <a:srgbClr val="000000"/>
                </a:solidFill>
                <a:ea typeface="Nanum Gothic Bold"/>
              </a:rPr>
              <a:t>, Data)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26291BD-682B-D29E-79C1-B14F770BB58A}"/>
              </a:ext>
            </a:extLst>
          </p:cNvPr>
          <p:cNvSpPr txBox="1"/>
          <p:nvPr/>
        </p:nvSpPr>
        <p:spPr>
          <a:xfrm>
            <a:off x="618678" y="1846136"/>
            <a:ext cx="17135921" cy="1876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   What  is  the  corresponding model  architecture?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Image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encoder, Prompt encoder, </a:t>
            </a: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Mask Decoder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embedding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프롬프트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embedding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간의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cross attention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메커니즘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6F5F7606-75C4-256C-F1E1-A5D26156204D}"/>
              </a:ext>
            </a:extLst>
          </p:cNvPr>
          <p:cNvSpPr/>
          <p:nvPr/>
        </p:nvSpPr>
        <p:spPr>
          <a:xfrm>
            <a:off x="914400" y="2400300"/>
            <a:ext cx="9906000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15EA879-8E08-F619-C686-EA043A67B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126992"/>
            <a:ext cx="12420600" cy="4309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665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6" y="266700"/>
            <a:ext cx="15903603" cy="1044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Nanum Gothic Bold"/>
              </a:rPr>
              <a:t>Segment Anything Task(</a:t>
            </a:r>
            <a:r>
              <a:rPr lang="en-US" sz="6999" dirty="0">
                <a:ea typeface="Nanum Gothic Bold"/>
              </a:rPr>
              <a:t>Task</a:t>
            </a:r>
            <a:r>
              <a:rPr lang="en-US" sz="6999" dirty="0">
                <a:solidFill>
                  <a:srgbClr val="000000"/>
                </a:solidFill>
                <a:ea typeface="Nanum Gothic Bold"/>
              </a:rPr>
              <a:t>, </a:t>
            </a:r>
            <a:r>
              <a:rPr lang="en-US" sz="6999" dirty="0">
                <a:ea typeface="Nanum Gothic Bold"/>
              </a:rPr>
              <a:t>Model</a:t>
            </a:r>
            <a:r>
              <a:rPr lang="en-US" sz="6999" dirty="0">
                <a:solidFill>
                  <a:srgbClr val="000000"/>
                </a:solidFill>
                <a:ea typeface="Nanum Gothic Bold"/>
              </a:rPr>
              <a:t>, </a:t>
            </a:r>
            <a:r>
              <a:rPr lang="en-US" sz="6999" dirty="0">
                <a:solidFill>
                  <a:srgbClr val="FA643F"/>
                </a:solidFill>
                <a:ea typeface="Nanum Gothic Bold"/>
              </a:rPr>
              <a:t>Data</a:t>
            </a:r>
            <a:r>
              <a:rPr lang="en-US" sz="6999" dirty="0">
                <a:solidFill>
                  <a:srgbClr val="000000"/>
                </a:solidFill>
                <a:ea typeface="Nanum Gothic Bold"/>
              </a:rPr>
              <a:t>)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26291BD-682B-D29E-79C1-B14F770BB58A}"/>
              </a:ext>
            </a:extLst>
          </p:cNvPr>
          <p:cNvSpPr txBox="1"/>
          <p:nvPr/>
        </p:nvSpPr>
        <p:spPr>
          <a:xfrm>
            <a:off x="618678" y="1846136"/>
            <a:ext cx="17135921" cy="1876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   What  data  can power this  task and model?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Assisted Manual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Semi automatic -&gt; Fully automatic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새로운 데이터에 대해서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먼저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segmentation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ko-KR" altLang="en-US" sz="2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해놓으면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사람이 이를 수정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14">
            <a:extLst>
              <a:ext uri="{FF2B5EF4-FFF2-40B4-BE49-F238E27FC236}">
                <a16:creationId xmlns:a16="http://schemas.microsoft.com/office/drawing/2014/main" id="{FE21050C-3D86-23CF-6E82-31E53C9C57AE}"/>
              </a:ext>
            </a:extLst>
          </p:cNvPr>
          <p:cNvSpPr/>
          <p:nvPr/>
        </p:nvSpPr>
        <p:spPr>
          <a:xfrm>
            <a:off x="914400" y="2400300"/>
            <a:ext cx="9906000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A8C6CA-CD3F-75D3-48E3-80AEE3AFF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78" y="4205590"/>
            <a:ext cx="11712604" cy="27831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8528C4-AE99-3AE8-63F7-BDA3CF42E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67" y="6919882"/>
            <a:ext cx="12756155" cy="30419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7942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6" y="266700"/>
            <a:ext cx="15903603" cy="1044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Nanum Gothic Bold"/>
              </a:rPr>
              <a:t>Segment Anything Task(</a:t>
            </a:r>
            <a:r>
              <a:rPr lang="en-US" sz="6999" dirty="0">
                <a:ea typeface="Nanum Gothic Bold"/>
              </a:rPr>
              <a:t>Task</a:t>
            </a:r>
            <a:r>
              <a:rPr lang="en-US" sz="6999" dirty="0">
                <a:solidFill>
                  <a:srgbClr val="000000"/>
                </a:solidFill>
                <a:ea typeface="Nanum Gothic Bold"/>
              </a:rPr>
              <a:t>, </a:t>
            </a:r>
            <a:r>
              <a:rPr lang="en-US" sz="6999" dirty="0">
                <a:ea typeface="Nanum Gothic Bold"/>
              </a:rPr>
              <a:t>Model</a:t>
            </a:r>
            <a:r>
              <a:rPr lang="en-US" sz="6999" dirty="0">
                <a:solidFill>
                  <a:srgbClr val="000000"/>
                </a:solidFill>
                <a:ea typeface="Nanum Gothic Bold"/>
              </a:rPr>
              <a:t>, </a:t>
            </a:r>
            <a:r>
              <a:rPr lang="en-US" sz="6999" dirty="0">
                <a:solidFill>
                  <a:srgbClr val="FA643F"/>
                </a:solidFill>
                <a:ea typeface="Nanum Gothic Bold"/>
              </a:rPr>
              <a:t>Data</a:t>
            </a:r>
            <a:r>
              <a:rPr lang="en-US" sz="6999" dirty="0">
                <a:solidFill>
                  <a:srgbClr val="000000"/>
                </a:solidFill>
                <a:ea typeface="Nanum Gothic Bold"/>
              </a:rPr>
              <a:t>)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26291BD-682B-D29E-79C1-B14F770BB58A}"/>
              </a:ext>
            </a:extLst>
          </p:cNvPr>
          <p:cNvSpPr txBox="1"/>
          <p:nvPr/>
        </p:nvSpPr>
        <p:spPr>
          <a:xfrm>
            <a:off x="618678" y="1846136"/>
            <a:ext cx="17135921" cy="2523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   What  data  can power this  task and model?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Assisted Manual -&gt; </a:t>
            </a: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Semi automatic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Fully automatic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기존의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segmentation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셋은 배제하고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단계에서 모은 데이터 셋 만으로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SAM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학습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마스크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590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만개 추가 라벨링을 했습니다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(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도합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1020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만개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14">
            <a:extLst>
              <a:ext uri="{FF2B5EF4-FFF2-40B4-BE49-F238E27FC236}">
                <a16:creationId xmlns:a16="http://schemas.microsoft.com/office/drawing/2014/main" id="{FE21050C-3D86-23CF-6E82-31E53C9C57AE}"/>
              </a:ext>
            </a:extLst>
          </p:cNvPr>
          <p:cNvSpPr/>
          <p:nvPr/>
        </p:nvSpPr>
        <p:spPr>
          <a:xfrm>
            <a:off x="914400" y="2400300"/>
            <a:ext cx="9906000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4E2E90-C215-6572-447C-59680C4B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5304155"/>
            <a:ext cx="13945187" cy="3486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14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6" y="266700"/>
            <a:ext cx="15903603" cy="1044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Nanum Gothic Bold"/>
              </a:rPr>
              <a:t>Segment Anything Task(</a:t>
            </a:r>
            <a:r>
              <a:rPr lang="en-US" sz="6999" dirty="0">
                <a:ea typeface="Nanum Gothic Bold"/>
              </a:rPr>
              <a:t>Task</a:t>
            </a:r>
            <a:r>
              <a:rPr lang="en-US" sz="6999" dirty="0">
                <a:solidFill>
                  <a:srgbClr val="000000"/>
                </a:solidFill>
                <a:ea typeface="Nanum Gothic Bold"/>
              </a:rPr>
              <a:t>, </a:t>
            </a:r>
            <a:r>
              <a:rPr lang="en-US" sz="6999" dirty="0">
                <a:ea typeface="Nanum Gothic Bold"/>
              </a:rPr>
              <a:t>Model</a:t>
            </a:r>
            <a:r>
              <a:rPr lang="en-US" sz="6999" dirty="0">
                <a:solidFill>
                  <a:srgbClr val="000000"/>
                </a:solidFill>
                <a:ea typeface="Nanum Gothic Bold"/>
              </a:rPr>
              <a:t>, </a:t>
            </a:r>
            <a:r>
              <a:rPr lang="en-US" sz="6999" dirty="0">
                <a:solidFill>
                  <a:srgbClr val="FA643F"/>
                </a:solidFill>
                <a:ea typeface="Nanum Gothic Bold"/>
              </a:rPr>
              <a:t>Data</a:t>
            </a:r>
            <a:r>
              <a:rPr lang="en-US" sz="6999" dirty="0">
                <a:solidFill>
                  <a:srgbClr val="000000"/>
                </a:solidFill>
                <a:ea typeface="Nanum Gothic Bold"/>
              </a:rPr>
              <a:t>)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26291BD-682B-D29E-79C1-B14F770BB58A}"/>
              </a:ext>
            </a:extLst>
          </p:cNvPr>
          <p:cNvSpPr txBox="1"/>
          <p:nvPr/>
        </p:nvSpPr>
        <p:spPr>
          <a:xfrm>
            <a:off x="618678" y="1846136"/>
            <a:ext cx="17135921" cy="2523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   What  data  can power this  task and model?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Assisted Manual -&gt; Semi automatic -&gt; </a:t>
            </a: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Fully automatic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1, 2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단계에서 모은 마스크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1020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만개를 가지로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SAM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모델을 학습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1100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만장에 대해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r>
              <a:rPr lang="ko-KR" altLang="en-US" sz="2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억개의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마스크 라벨을 </a:t>
            </a:r>
            <a:r>
              <a:rPr lang="ko-KR" altLang="en-US" sz="2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생성한게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SA-1B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셋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14">
            <a:extLst>
              <a:ext uri="{FF2B5EF4-FFF2-40B4-BE49-F238E27FC236}">
                <a16:creationId xmlns:a16="http://schemas.microsoft.com/office/drawing/2014/main" id="{FE21050C-3D86-23CF-6E82-31E53C9C57AE}"/>
              </a:ext>
            </a:extLst>
          </p:cNvPr>
          <p:cNvSpPr/>
          <p:nvPr/>
        </p:nvSpPr>
        <p:spPr>
          <a:xfrm>
            <a:off x="914400" y="2400300"/>
            <a:ext cx="9906000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868F72-4501-4E17-9B25-766E994C7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5143500"/>
            <a:ext cx="10987555" cy="4038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7434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6" y="266700"/>
            <a:ext cx="15903603" cy="1044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Nanum Gothic Bold"/>
              </a:rPr>
              <a:t>Segment Anything RAI Analysis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26291BD-682B-D29E-79C1-B14F770BB58A}"/>
              </a:ext>
            </a:extLst>
          </p:cNvPr>
          <p:cNvSpPr txBox="1"/>
          <p:nvPr/>
        </p:nvSpPr>
        <p:spPr>
          <a:xfrm>
            <a:off x="618678" y="1846136"/>
            <a:ext cx="17135921" cy="1876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RAI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란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Responsible AI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SA-1B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SAM</a:t>
            </a:r>
            <a:r>
              <a:rPr lang="ko-KR" altLang="en-US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얼마나 </a:t>
            </a: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fair</a:t>
            </a:r>
            <a:r>
              <a:rPr lang="ko-KR" altLang="en-US" sz="28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하느냐를</a:t>
            </a:r>
            <a:r>
              <a:rPr lang="ko-KR" altLang="en-US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분석한 결과</a:t>
            </a:r>
            <a:endParaRPr lang="en-US" altLang="ko-KR" sz="28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성별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나이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피부톤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등 유의미한 </a:t>
            </a:r>
            <a:r>
              <a:rPr lang="ko-KR" altLang="en-US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성능차이가 없음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</a:t>
            </a:r>
            <a:r>
              <a:rPr lang="ko-KR" altLang="en-US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보여줌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사람들의 이미지를 분할하는 데 </a:t>
            </a:r>
            <a:r>
              <a:rPr lang="ko-KR" altLang="en-US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공정하고 편향이 없는 모델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임을 시사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702309-BF92-EB36-97BF-727C82EE4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4686300"/>
            <a:ext cx="7414942" cy="5010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6034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6" y="266700"/>
            <a:ext cx="15903603" cy="1044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pt-BR" sz="6999" dirty="0">
                <a:solidFill>
                  <a:srgbClr val="000000"/>
                </a:solidFill>
                <a:ea typeface="Nanum Gothic Bold"/>
              </a:rPr>
              <a:t>Experimental Results: Zero-shot Transfer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26291BD-682B-D29E-79C1-B14F770BB58A}"/>
              </a:ext>
            </a:extLst>
          </p:cNvPr>
          <p:cNvSpPr txBox="1"/>
          <p:nvPr/>
        </p:nvSpPr>
        <p:spPr>
          <a:xfrm>
            <a:off x="618678" y="1846136"/>
            <a:ext cx="17135921" cy="38158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하위 </a:t>
            </a: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task, SA-1B</a:t>
            </a:r>
            <a:r>
              <a:rPr lang="ko-KR" altLang="en-US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다른 </a:t>
            </a: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distribution</a:t>
            </a:r>
            <a:r>
              <a:rPr lang="ko-KR" altLang="en-US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가진 새로운 데이터셋에 대해서 평가</a:t>
            </a:r>
            <a:endParaRPr lang="en-US" altLang="ko-KR" sz="28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edge detection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segment everything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object proposal generation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segment detected objects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segment objects from free-form text</a:t>
            </a: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14">
            <a:extLst>
              <a:ext uri="{FF2B5EF4-FFF2-40B4-BE49-F238E27FC236}">
                <a16:creationId xmlns:a16="http://schemas.microsoft.com/office/drawing/2014/main" id="{90D02F86-5052-BC0D-E5C8-BC9CE8F22657}"/>
              </a:ext>
            </a:extLst>
          </p:cNvPr>
          <p:cNvSpPr/>
          <p:nvPr/>
        </p:nvSpPr>
        <p:spPr>
          <a:xfrm>
            <a:off x="914400" y="2400300"/>
            <a:ext cx="12496800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D901F0-212B-5E07-DCDB-5E2DEA35B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23" y="6176987"/>
            <a:ext cx="9726877" cy="3419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6049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6" y="266700"/>
            <a:ext cx="15903603" cy="1044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pt-BR" sz="6999" dirty="0">
                <a:solidFill>
                  <a:srgbClr val="000000"/>
                </a:solidFill>
                <a:ea typeface="Nanum Gothic Bold"/>
              </a:rPr>
              <a:t>Experimental Results: Zero-shot Transfer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26291BD-682B-D29E-79C1-B14F770BB58A}"/>
              </a:ext>
            </a:extLst>
          </p:cNvPr>
          <p:cNvSpPr txBox="1"/>
          <p:nvPr/>
        </p:nvSpPr>
        <p:spPr>
          <a:xfrm>
            <a:off x="618678" y="1846136"/>
            <a:ext cx="17135921" cy="3169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Single Point Valid Mask Evaluation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23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데이터셋 중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개에서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SOTA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모델인 </a:t>
            </a: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RITM</a:t>
            </a:r>
            <a:r>
              <a:rPr lang="ko-KR" altLang="en-US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높은 성능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보임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연한 점으로 표시된 지표는 </a:t>
            </a: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Ambiguity</a:t>
            </a:r>
            <a:r>
              <a:rPr lang="ko-KR" altLang="en-US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고려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했을 때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SAM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모델이 얼만큼 더 뛰어난 성능을 보여주었는지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(c), (d)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에서는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prompt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주는 점의 개수를 달리할 때의 결과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개수가 많아질수록 그 차이가 적어지지만 점의 개수가 적을 때는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SAM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월등한 성적을 보임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14">
            <a:extLst>
              <a:ext uri="{FF2B5EF4-FFF2-40B4-BE49-F238E27FC236}">
                <a16:creationId xmlns:a16="http://schemas.microsoft.com/office/drawing/2014/main" id="{90D02F86-5052-BC0D-E5C8-BC9CE8F22657}"/>
              </a:ext>
            </a:extLst>
          </p:cNvPr>
          <p:cNvSpPr/>
          <p:nvPr/>
        </p:nvSpPr>
        <p:spPr>
          <a:xfrm>
            <a:off x="914400" y="2400300"/>
            <a:ext cx="12496800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BF8AD6-DD06-10A0-6131-FC81BBDA6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5451317"/>
            <a:ext cx="12420600" cy="41746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2253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658959" cy="102870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51881" y="1592669"/>
            <a:ext cx="4638738" cy="1200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69"/>
              </a:lnSpc>
            </a:pPr>
            <a:r>
              <a:rPr lang="en-US" altLang="ko-KR" sz="6999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Contents</a:t>
            </a:r>
            <a:endParaRPr lang="en-US" sz="6999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05008" y="5856222"/>
            <a:ext cx="7315992" cy="416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Segment Anything RAI Analysis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05008" y="4665842"/>
            <a:ext cx="6096791" cy="416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Segment Anything Task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05008" y="3475462"/>
            <a:ext cx="6096791" cy="416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Motivation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05008" y="2285082"/>
            <a:ext cx="6096791" cy="416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Introduction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06976846-D72B-1D7D-75D1-9D0F8C96ECB4}"/>
              </a:ext>
            </a:extLst>
          </p:cNvPr>
          <p:cNvSpPr txBox="1"/>
          <p:nvPr/>
        </p:nvSpPr>
        <p:spPr>
          <a:xfrm>
            <a:off x="8305008" y="7046602"/>
            <a:ext cx="8916192" cy="416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Experimental Results: Zero-shot Transfer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E819C0B3-7CA6-C2C2-3D38-8892EBA92475}"/>
              </a:ext>
            </a:extLst>
          </p:cNvPr>
          <p:cNvSpPr txBox="1"/>
          <p:nvPr/>
        </p:nvSpPr>
        <p:spPr>
          <a:xfrm>
            <a:off x="8305008" y="8236981"/>
            <a:ext cx="7544592" cy="416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Conclusion</a:t>
            </a:r>
          </a:p>
        </p:txBody>
      </p:sp>
      <p:sp>
        <p:nvSpPr>
          <p:cNvPr id="21" name="AutoShape 14">
            <a:extLst>
              <a:ext uri="{FF2B5EF4-FFF2-40B4-BE49-F238E27FC236}">
                <a16:creationId xmlns:a16="http://schemas.microsoft.com/office/drawing/2014/main" id="{48CB5AE6-9C62-3E0E-4969-158B587FBCBC}"/>
              </a:ext>
            </a:extLst>
          </p:cNvPr>
          <p:cNvSpPr/>
          <p:nvPr/>
        </p:nvSpPr>
        <p:spPr>
          <a:xfrm>
            <a:off x="8305008" y="2781300"/>
            <a:ext cx="8001792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AutoShape 14">
            <a:extLst>
              <a:ext uri="{FF2B5EF4-FFF2-40B4-BE49-F238E27FC236}">
                <a16:creationId xmlns:a16="http://schemas.microsoft.com/office/drawing/2014/main" id="{2B6AC80D-A715-9D49-9EEA-0592C06FAB9C}"/>
              </a:ext>
            </a:extLst>
          </p:cNvPr>
          <p:cNvSpPr/>
          <p:nvPr/>
        </p:nvSpPr>
        <p:spPr>
          <a:xfrm>
            <a:off x="8305008" y="3978772"/>
            <a:ext cx="8001792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3" name="AutoShape 14">
            <a:extLst>
              <a:ext uri="{FF2B5EF4-FFF2-40B4-BE49-F238E27FC236}">
                <a16:creationId xmlns:a16="http://schemas.microsoft.com/office/drawing/2014/main" id="{A308218C-A1B5-1427-51A0-7619473C3AC2}"/>
              </a:ext>
            </a:extLst>
          </p:cNvPr>
          <p:cNvSpPr/>
          <p:nvPr/>
        </p:nvSpPr>
        <p:spPr>
          <a:xfrm>
            <a:off x="8305008" y="8768658"/>
            <a:ext cx="8001792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4" name="AutoShape 14">
            <a:extLst>
              <a:ext uri="{FF2B5EF4-FFF2-40B4-BE49-F238E27FC236}">
                <a16:creationId xmlns:a16="http://schemas.microsoft.com/office/drawing/2014/main" id="{140D1504-9CD5-DD11-A314-8F2A87CD458B}"/>
              </a:ext>
            </a:extLst>
          </p:cNvPr>
          <p:cNvSpPr/>
          <p:nvPr/>
        </p:nvSpPr>
        <p:spPr>
          <a:xfrm>
            <a:off x="8305008" y="7571188"/>
            <a:ext cx="8001792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5" name="AutoShape 14">
            <a:extLst>
              <a:ext uri="{FF2B5EF4-FFF2-40B4-BE49-F238E27FC236}">
                <a16:creationId xmlns:a16="http://schemas.microsoft.com/office/drawing/2014/main" id="{FF03B39D-8F93-094F-DA53-DB5A8AE972BD}"/>
              </a:ext>
            </a:extLst>
          </p:cNvPr>
          <p:cNvSpPr/>
          <p:nvPr/>
        </p:nvSpPr>
        <p:spPr>
          <a:xfrm>
            <a:off x="8305008" y="6373716"/>
            <a:ext cx="8001792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6" name="AutoShape 14">
            <a:extLst>
              <a:ext uri="{FF2B5EF4-FFF2-40B4-BE49-F238E27FC236}">
                <a16:creationId xmlns:a16="http://schemas.microsoft.com/office/drawing/2014/main" id="{49DF93CB-807B-B5D1-4457-05F771A1F7DE}"/>
              </a:ext>
            </a:extLst>
          </p:cNvPr>
          <p:cNvSpPr/>
          <p:nvPr/>
        </p:nvSpPr>
        <p:spPr>
          <a:xfrm>
            <a:off x="8305008" y="5176244"/>
            <a:ext cx="8001792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6" y="266700"/>
            <a:ext cx="15903603" cy="1044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pt-BR" sz="6999" dirty="0">
                <a:solidFill>
                  <a:srgbClr val="000000"/>
                </a:solidFill>
                <a:ea typeface="Nanum Gothic Bold"/>
              </a:rPr>
              <a:t>Experimental Results: Zero-shot Transfer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26291BD-682B-D29E-79C1-B14F770BB58A}"/>
              </a:ext>
            </a:extLst>
          </p:cNvPr>
          <p:cNvSpPr txBox="1"/>
          <p:nvPr/>
        </p:nvSpPr>
        <p:spPr>
          <a:xfrm>
            <a:off x="618678" y="1846136"/>
            <a:ext cx="17135921" cy="1876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Zero-Shot Edge Detection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Edge Detection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대해서는 전혀 학습시키지 않았음에도 불구하고 </a:t>
            </a:r>
            <a:r>
              <a:rPr lang="ko-KR" altLang="en-US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준수한 성능을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보임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SAM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좋은 성능을 낸 모델들은 테스트 </a:t>
            </a:r>
            <a:r>
              <a:rPr lang="ko-KR" altLang="en-US" sz="2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데이터셋인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BSDS500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트레이닝 데이터셋으로 학습된 것임을 감안하면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아주 좋은 성능이라고 말함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14">
            <a:extLst>
              <a:ext uri="{FF2B5EF4-FFF2-40B4-BE49-F238E27FC236}">
                <a16:creationId xmlns:a16="http://schemas.microsoft.com/office/drawing/2014/main" id="{90D02F86-5052-BC0D-E5C8-BC9CE8F22657}"/>
              </a:ext>
            </a:extLst>
          </p:cNvPr>
          <p:cNvSpPr/>
          <p:nvPr/>
        </p:nvSpPr>
        <p:spPr>
          <a:xfrm>
            <a:off x="914400" y="2400300"/>
            <a:ext cx="12496800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A8468F-597A-E05F-13A1-6CD7CBA99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5600700"/>
            <a:ext cx="7467600" cy="36568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2CCDC6-E1C3-8FA9-A715-0CD6852E0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397" y="5917674"/>
            <a:ext cx="7706801" cy="27531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791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6" y="266700"/>
            <a:ext cx="15903603" cy="1044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pt-BR" sz="6999" dirty="0">
                <a:solidFill>
                  <a:srgbClr val="000000"/>
                </a:solidFill>
                <a:ea typeface="Nanum Gothic Bold"/>
              </a:rPr>
              <a:t>Experimental Results: Zero-shot Transfer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26291BD-682B-D29E-79C1-B14F770BB58A}"/>
              </a:ext>
            </a:extLst>
          </p:cNvPr>
          <p:cNvSpPr txBox="1"/>
          <p:nvPr/>
        </p:nvSpPr>
        <p:spPr>
          <a:xfrm>
            <a:off x="618678" y="1846136"/>
            <a:ext cx="17135921" cy="2523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Object Proposal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object detection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분야에서 많이 연구된 분야로 물체가 있을만한 후보 영역을 찾는 태스크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작은 물체를 제외하고는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SOTA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시스템과 비슷한 성능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rare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물체는 더 잘 찾는 것으로 보아 더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general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특징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14">
            <a:extLst>
              <a:ext uri="{FF2B5EF4-FFF2-40B4-BE49-F238E27FC236}">
                <a16:creationId xmlns:a16="http://schemas.microsoft.com/office/drawing/2014/main" id="{90D02F86-5052-BC0D-E5C8-BC9CE8F22657}"/>
              </a:ext>
            </a:extLst>
          </p:cNvPr>
          <p:cNvSpPr/>
          <p:nvPr/>
        </p:nvSpPr>
        <p:spPr>
          <a:xfrm>
            <a:off x="914400" y="2400300"/>
            <a:ext cx="12496800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4F1142-3A67-455A-F1A3-353D63D04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72" y="4655517"/>
            <a:ext cx="9152210" cy="28487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EF9B02-1ABF-63BD-008A-4B9B262EE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" y="7581900"/>
            <a:ext cx="8183117" cy="25530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CF60A65-B6A3-2AFC-61DC-36B46882B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4430" y="6018356"/>
            <a:ext cx="7840169" cy="20957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1696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6" y="266700"/>
            <a:ext cx="15903603" cy="1044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pt-BR" sz="6999" dirty="0">
                <a:solidFill>
                  <a:srgbClr val="000000"/>
                </a:solidFill>
                <a:ea typeface="Nanum Gothic Bold"/>
              </a:rPr>
              <a:t>Experimental Results: Zero-shot Transfer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26291BD-682B-D29E-79C1-B14F770BB58A}"/>
              </a:ext>
            </a:extLst>
          </p:cNvPr>
          <p:cNvSpPr txBox="1"/>
          <p:nvPr/>
        </p:nvSpPr>
        <p:spPr>
          <a:xfrm>
            <a:off x="618678" y="1846136"/>
            <a:ext cx="17135921" cy="2523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Instance Segmentation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Object Detection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결과로 출력된 물체에 대해서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Segmentation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하는 태스크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(c), (d)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에서는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prompt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주는 점의 개수를 달리할 때의 결과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개수가 많아질수록 그 차이가 적어지지만 점의 개수가 적을 때는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SAM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월등한 성적을 보임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14">
            <a:extLst>
              <a:ext uri="{FF2B5EF4-FFF2-40B4-BE49-F238E27FC236}">
                <a16:creationId xmlns:a16="http://schemas.microsoft.com/office/drawing/2014/main" id="{90D02F86-5052-BC0D-E5C8-BC9CE8F22657}"/>
              </a:ext>
            </a:extLst>
          </p:cNvPr>
          <p:cNvSpPr/>
          <p:nvPr/>
        </p:nvSpPr>
        <p:spPr>
          <a:xfrm>
            <a:off x="914400" y="2400300"/>
            <a:ext cx="12496800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FAB109-F369-5857-14D8-A59A04AEF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78" y="5143500"/>
            <a:ext cx="7763958" cy="3953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B42AF7-1FEF-0412-5909-51D4CCA45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397" y="6139001"/>
            <a:ext cx="7887801" cy="19624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567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6" y="266700"/>
            <a:ext cx="15903603" cy="1044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pt-BR" sz="6999" dirty="0">
                <a:solidFill>
                  <a:srgbClr val="000000"/>
                </a:solidFill>
                <a:ea typeface="Nanum Gothic Bold"/>
              </a:rPr>
              <a:t>Experimental Results: Zero-shot Transfer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26291BD-682B-D29E-79C1-B14F770BB58A}"/>
              </a:ext>
            </a:extLst>
          </p:cNvPr>
          <p:cNvSpPr txBox="1"/>
          <p:nvPr/>
        </p:nvSpPr>
        <p:spPr>
          <a:xfrm>
            <a:off x="618678" y="1846136"/>
            <a:ext cx="17135921" cy="1876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Text to mask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Text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Segmentation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하는 태스크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정량적인 평가가 논문에서 빠졌고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데모에서도 제외된 것으로 보아 성능이 뛰어나진 않았을 것으로 추측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14">
            <a:extLst>
              <a:ext uri="{FF2B5EF4-FFF2-40B4-BE49-F238E27FC236}">
                <a16:creationId xmlns:a16="http://schemas.microsoft.com/office/drawing/2014/main" id="{90D02F86-5052-BC0D-E5C8-BC9CE8F22657}"/>
              </a:ext>
            </a:extLst>
          </p:cNvPr>
          <p:cNvSpPr/>
          <p:nvPr/>
        </p:nvSpPr>
        <p:spPr>
          <a:xfrm>
            <a:off x="914400" y="2400300"/>
            <a:ext cx="12496800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2E5603-162D-9732-9507-401F65E90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687" y="5111262"/>
            <a:ext cx="5649113" cy="44869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3150AD-742A-70BB-2439-9025F3AB2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853" y="4949314"/>
            <a:ext cx="6109167" cy="44869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1118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6" y="266700"/>
            <a:ext cx="15903603" cy="1044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pt-BR" sz="6999" dirty="0">
                <a:solidFill>
                  <a:srgbClr val="000000"/>
                </a:solidFill>
                <a:ea typeface="Nanum Gothic Bold"/>
              </a:rPr>
              <a:t>Conclusion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26291BD-682B-D29E-79C1-B14F770BB58A}"/>
              </a:ext>
            </a:extLst>
          </p:cNvPr>
          <p:cNvSpPr txBox="1"/>
          <p:nvPr/>
        </p:nvSpPr>
        <p:spPr>
          <a:xfrm>
            <a:off x="618678" y="1846136"/>
            <a:ext cx="17516922" cy="3169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Computer Vision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계의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Foundation Model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만들자는 문제 의식에서 출발해서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Task, Data, Model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직접 고안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한번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Image embedding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얻은 후에는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prompt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아주 빠르고 자유롭게 마스크를 만들 수 있으니 활용성까지 잡음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다음에 할 논문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SAM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Tracking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이용한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Track Anything (TAM)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논문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  <a:hlinkClick r:id="rId2"/>
              </a:rPr>
              <a:t>https://arxiv.org/pdf/2304.11968.pdf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010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7" y="266700"/>
            <a:ext cx="619793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Nanum Gothic Bold"/>
              </a:rPr>
              <a:t>Introduction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26291BD-682B-D29E-79C1-B14F770BB58A}"/>
              </a:ext>
            </a:extLst>
          </p:cNvPr>
          <p:cNvSpPr txBox="1"/>
          <p:nvPr/>
        </p:nvSpPr>
        <p:spPr>
          <a:xfrm>
            <a:off x="618678" y="1846136"/>
            <a:ext cx="17135921" cy="3056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Segment Anything Model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모든 분야에서 광범위하게 사용할 수 있는 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image segmentation model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대해서 설명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Foundation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되는 모델이 될 수 있도록 하는 것이 목표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광범위한 데이터셋 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SA-1B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를 새롭게 만들고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이것으로 학습시켜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2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Powerful generalization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시킴</a:t>
            </a:r>
            <a:endParaRPr lang="en-US" altLang="ko-KR" sz="27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Prompt-engineering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새로운 데이터 분포에서 다양한 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task</a:t>
            </a:r>
            <a:r>
              <a:rPr lang="ko-KR" altLang="en-US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수행할 수 있도록 함</a:t>
            </a: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sz="2700" dirty="0">
              <a:latin typeface="나눔스퀘어_ac" panose="020B0600000101010101" pitchFamily="50" charset="-127"/>
              <a:ea typeface="나눔스퀘어_ac" panose="020B0600000101010101" pitchFamily="50" charset="-127"/>
              <a:hlinkClick r:id="rId2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700" dirty="0">
                <a:latin typeface="나눔스퀘어_ac" panose="020B0600000101010101" pitchFamily="50" charset="-127"/>
                <a:ea typeface="나눔스퀘어_ac" panose="020B0600000101010101" pitchFamily="50" charset="-127"/>
                <a:hlinkClick r:id="rId2"/>
              </a:rPr>
              <a:t>https://segment-anything.com/</a:t>
            </a:r>
            <a:endParaRPr lang="en-US" altLang="ko-KR" sz="27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88CC79-D91E-653E-3F0B-0A4E89BA8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25" y="5117879"/>
            <a:ext cx="6413640" cy="49024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708412-4E83-87C8-7524-79D7492AB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973" y="5303359"/>
            <a:ext cx="7139527" cy="19631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C3D1144-8EF8-C1B4-AB30-14BB67179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1993" y="6290228"/>
            <a:ext cx="5486382" cy="37040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8835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7" y="266700"/>
            <a:ext cx="6197936" cy="1044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Nanum Gothic Bold"/>
              </a:rPr>
              <a:t>Glossary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26291BD-682B-D29E-79C1-B14F770BB58A}"/>
              </a:ext>
            </a:extLst>
          </p:cNvPr>
          <p:cNvSpPr txBox="1"/>
          <p:nvPr/>
        </p:nvSpPr>
        <p:spPr>
          <a:xfrm>
            <a:off x="618678" y="1846136"/>
            <a:ext cx="17135921" cy="6401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Task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SAM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모델에서의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prompt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다양한 것이 될 수 있다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 그림의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(a)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볼 수 있듯이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foreground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background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구분하는 점이 될 수도 있고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러프한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bbox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mask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될 수도 있다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그리고 타겟에 대해서 설명한 </a:t>
            </a:r>
            <a:r>
              <a:rPr lang="ko-KR" altLang="en-US" sz="2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글이어도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상관없다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이처럼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mask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생성하고자 하는 대상에 대한 정보를 담은 어떤 것이든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prompt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될 수 있다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통해서 다양한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downstream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대해서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zero-shot transfer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가능했다고 한다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Pre-training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prompt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image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함께 받아와서 대용량 데이터셋으로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valid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mask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생성해내는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pre-training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한다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때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'ambiguous'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prompt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대해서도 학습했다고 한다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이렇게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ambiguous prompt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함께 학습시켰을 때 어떠한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prompt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오더라도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valid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mask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생성해 낼 수 있었다고 한다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'ambiguous'</a:t>
            </a:r>
            <a:r>
              <a:rPr lang="ko-KR" altLang="en-US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</a:t>
            </a: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prompt</a:t>
            </a:r>
            <a:r>
              <a:rPr lang="ko-KR" altLang="en-US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란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?: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예를 들어서 셔츠를 입고 있는 사람에서 셔츠에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prompt point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찍혔다고 생각해보자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그러면 이것이 사람 전체를 뜻하는 것인지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아니면 셔츠만 </a:t>
            </a:r>
            <a:r>
              <a:rPr lang="ko-KR" altLang="en-US" sz="2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타겟하는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것인지 알 수가 없다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이런 경우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'ambiguous'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하다고 한다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78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7" y="266700"/>
            <a:ext cx="6197936" cy="1044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Nanum Gothic Bold"/>
              </a:rPr>
              <a:t>Glossary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26291BD-682B-D29E-79C1-B14F770BB58A}"/>
              </a:ext>
            </a:extLst>
          </p:cNvPr>
          <p:cNvSpPr txBox="1"/>
          <p:nvPr/>
        </p:nvSpPr>
        <p:spPr>
          <a:xfrm>
            <a:off x="618678" y="1846136"/>
            <a:ext cx="17135921" cy="7693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zero-shot transfer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pre-training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통해서 어떠한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prompt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오더라도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valid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마스크를 생성할 수 있는 모델이 있기 때문에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zero-shot transfer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가능하다고 한다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예를 들어 고양이에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bounding box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쳐져 있다면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통해서 별다른 학습 없이 고양이를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segmentation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하는 것이 가능하다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related tasks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segmentation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에는 다양한 종류가 있다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예를 들어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edge detection, super pixelization, interactive segmentation, object proposal generation, foreground segmentation, panoptic segmentation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등등이 있다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SAM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prompt engineering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이렇게 다양한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task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적용할 수 있다고 한다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존재하는 다양한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object detector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결합하여 사용할 수도 있다는 점에서 확장 가능성이 크다고 한다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 Engine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prompting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powerful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</a:t>
            </a:r>
            <a:r>
              <a:rPr lang="ko-KR" altLang="en-US" sz="2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방법이기하나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이미지의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prompt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대해서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mask GT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만드는 것도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human cost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드는 일이다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fully human annotated dataset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사용하기 보다는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"data engine"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GT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생성했다고 한다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처음에는 사람이 생성한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GT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학습을 하고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(assisted-manual),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후에는 사람이 생성한 것과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generate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된 마스크를 함께 학습하고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(semi-automatic),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마지막에는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foreground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대해서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point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주어진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prompt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생성된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mask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통해서만 학습했다고 한다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통해서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SA-1B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라는 거대한 데이터셋을 만들 수 있었다고 함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506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7" y="266700"/>
            <a:ext cx="6197936" cy="1044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Nanum Gothic Bold"/>
              </a:rPr>
              <a:t>Motivation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26291BD-682B-D29E-79C1-B14F770BB58A}"/>
              </a:ext>
            </a:extLst>
          </p:cNvPr>
          <p:cNvSpPr txBox="1"/>
          <p:nvPr/>
        </p:nvSpPr>
        <p:spPr>
          <a:xfrm>
            <a:off x="618678" y="1846136"/>
            <a:ext cx="17135921" cy="3169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최근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GPT4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같은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Large Language Model(LLM)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높은 </a:t>
            </a: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Zero-shot / Few Shot Generalization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성능을 보임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LLM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같이 대량의 데이터 셋을 </a:t>
            </a: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pre-train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하고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down-stream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task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대해 높은 </a:t>
            </a: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zero-shot generalization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성능을 보이는 모델을 </a:t>
            </a: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Foundation Model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이라고 부름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컴퓨터 비전 분야에서도 </a:t>
            </a: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CLIP, ALIGN</a:t>
            </a:r>
            <a:r>
              <a:rPr lang="ko-KR" altLang="en-US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같이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Vision-Language Dataset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Foundation Model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만들려는 시도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A48C42-BC24-34D2-CD8A-66561E38E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54" y="6210300"/>
            <a:ext cx="16355045" cy="3174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279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6" y="266700"/>
            <a:ext cx="15903603" cy="1044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Nanum Gothic Bold"/>
              </a:rPr>
              <a:t>Segment Anything Task(</a:t>
            </a:r>
            <a:r>
              <a:rPr lang="en-US" sz="6999" dirty="0">
                <a:ea typeface="Nanum Gothic Bold"/>
              </a:rPr>
              <a:t>Task</a:t>
            </a:r>
            <a:r>
              <a:rPr lang="en-US" sz="6999" dirty="0">
                <a:solidFill>
                  <a:srgbClr val="000000"/>
                </a:solidFill>
                <a:ea typeface="Nanum Gothic Bold"/>
              </a:rPr>
              <a:t>, Data, Model)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26291BD-682B-D29E-79C1-B14F770BB58A}"/>
              </a:ext>
            </a:extLst>
          </p:cNvPr>
          <p:cNvSpPr txBox="1"/>
          <p:nvPr/>
        </p:nvSpPr>
        <p:spPr>
          <a:xfrm>
            <a:off x="618678" y="1846136"/>
            <a:ext cx="17135921" cy="1876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   What  </a:t>
            </a: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task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will  enable  zero-shot  generalization?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   What  is  the  corresponding </a:t>
            </a: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model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architecture?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   What  </a:t>
            </a: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can power this  task and model?</a:t>
            </a: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BD6B70-706B-CEF6-228E-57B34A418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78" y="5753771"/>
            <a:ext cx="7642091" cy="28439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A2BF23-611D-5F7B-1C9D-3FAB63044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608" y="5768425"/>
            <a:ext cx="8173591" cy="2829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2303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6" y="266700"/>
            <a:ext cx="15903603" cy="1044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Nanum Gothic Bold"/>
              </a:rPr>
              <a:t>Segment Anything Task(</a:t>
            </a:r>
            <a:r>
              <a:rPr lang="en-US" sz="6999" dirty="0">
                <a:solidFill>
                  <a:srgbClr val="FA643F"/>
                </a:solidFill>
                <a:ea typeface="Nanum Gothic Bold"/>
              </a:rPr>
              <a:t>Task</a:t>
            </a:r>
            <a:r>
              <a:rPr lang="en-US" sz="6999" dirty="0">
                <a:solidFill>
                  <a:srgbClr val="000000"/>
                </a:solidFill>
                <a:ea typeface="Nanum Gothic Bold"/>
              </a:rPr>
              <a:t>, Data, Model)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26291BD-682B-D29E-79C1-B14F770BB58A}"/>
              </a:ext>
            </a:extLst>
          </p:cNvPr>
          <p:cNvSpPr txBox="1"/>
          <p:nvPr/>
        </p:nvSpPr>
        <p:spPr>
          <a:xfrm>
            <a:off x="618678" y="1846136"/>
            <a:ext cx="17135921" cy="1876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   What  </a:t>
            </a:r>
            <a:r>
              <a:rPr lang="en-US" altLang="ko-KR" sz="2800" b="1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task</a:t>
            </a:r>
            <a:r>
              <a:rPr lang="en-US" altLang="ko-KR" sz="28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will  enable  zero-shot  generalization?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Promptable</a:t>
            </a: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Segmentation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prompt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로는 점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박스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텍스트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어떤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prompt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주어졌을 때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유효한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Mask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반환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21B38D-4BD0-25C6-F651-36EFDB349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78" y="4076700"/>
            <a:ext cx="10419365" cy="33622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970764-B4F3-1284-086B-DAADED580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464" y="6753110"/>
            <a:ext cx="10419365" cy="32671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AutoShape 14">
            <a:extLst>
              <a:ext uri="{FF2B5EF4-FFF2-40B4-BE49-F238E27FC236}">
                <a16:creationId xmlns:a16="http://schemas.microsoft.com/office/drawing/2014/main" id="{909D22A0-FA3B-50ED-F1C5-DB0F7C265AA4}"/>
              </a:ext>
            </a:extLst>
          </p:cNvPr>
          <p:cNvSpPr/>
          <p:nvPr/>
        </p:nvSpPr>
        <p:spPr>
          <a:xfrm>
            <a:off x="914400" y="2400300"/>
            <a:ext cx="9906000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7106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559946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7596" y="266700"/>
            <a:ext cx="15903603" cy="1044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Nanum Gothic Bold"/>
              </a:rPr>
              <a:t>Segment Anything Task(</a:t>
            </a:r>
            <a:r>
              <a:rPr lang="en-US" sz="6999" dirty="0">
                <a:solidFill>
                  <a:srgbClr val="FA643F"/>
                </a:solidFill>
                <a:ea typeface="Nanum Gothic Bold"/>
              </a:rPr>
              <a:t>Task</a:t>
            </a:r>
            <a:r>
              <a:rPr lang="en-US" sz="6999" dirty="0">
                <a:solidFill>
                  <a:srgbClr val="000000"/>
                </a:solidFill>
                <a:ea typeface="Nanum Gothic Bold"/>
              </a:rPr>
              <a:t>, Data, Model)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26291BD-682B-D29E-79C1-B14F770BB58A}"/>
              </a:ext>
            </a:extLst>
          </p:cNvPr>
          <p:cNvSpPr txBox="1"/>
          <p:nvPr/>
        </p:nvSpPr>
        <p:spPr>
          <a:xfrm>
            <a:off x="618678" y="1846136"/>
            <a:ext cx="17135921" cy="1876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   What  </a:t>
            </a:r>
            <a:r>
              <a:rPr lang="en-US" altLang="ko-KR" sz="2800" b="1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task</a:t>
            </a:r>
            <a:r>
              <a:rPr lang="en-US" altLang="ko-KR" sz="2800" dirty="0">
                <a:solidFill>
                  <a:srgbClr val="FA643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will  enable  zero-shot  generalization?</a:t>
            </a: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Ambiguous(</a:t>
            </a:r>
            <a:r>
              <a:rPr lang="ko-KR" altLang="en-US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모호한</a:t>
            </a: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prompt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주어졌을 때도 합리적인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mask 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출력이 필요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74866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해결법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Mask</a:t>
            </a:r>
            <a:r>
              <a:rPr lang="ko-KR" altLang="en-US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여러 개 출력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하여 합리적인 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mask</a:t>
            </a:r>
            <a:r>
              <a:rPr lang="ko-KR" altLang="en-US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출력할 확률을 높임</a:t>
            </a: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75BD529-1265-846D-629F-D877D9B06B55}"/>
              </a:ext>
            </a:extLst>
          </p:cNvPr>
          <p:cNvSpPr/>
          <p:nvPr/>
        </p:nvSpPr>
        <p:spPr>
          <a:xfrm>
            <a:off x="0" y="1550421"/>
            <a:ext cx="18288000" cy="0"/>
          </a:xfrm>
          <a:prstGeom prst="line">
            <a:avLst/>
          </a:prstGeom>
          <a:ln w="571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909D22A0-FA3B-50ED-F1C5-DB0F7C265AA4}"/>
              </a:ext>
            </a:extLst>
          </p:cNvPr>
          <p:cNvSpPr/>
          <p:nvPr/>
        </p:nvSpPr>
        <p:spPr>
          <a:xfrm>
            <a:off x="914400" y="2400300"/>
            <a:ext cx="9906000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D90D70-C0CD-1E00-D4E8-E019334EC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6" y="5372100"/>
            <a:ext cx="7734014" cy="3577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587FBC-F2E0-CC6B-6AB2-43B94B9C5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0" y="4229100"/>
            <a:ext cx="4714178" cy="52697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1704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3337</TotalTime>
  <Words>1330</Words>
  <Application>Microsoft Office PowerPoint</Application>
  <PresentationFormat>사용자 지정</PresentationFormat>
  <Paragraphs>111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나눔스퀘어_ac</vt:lpstr>
      <vt:lpstr>Arial</vt:lpstr>
      <vt:lpstr>Nanum Gothic Bold</vt:lpstr>
      <vt:lpstr>Nanum Gothic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흰색 주황색 회색 심플하고 미니멀한 컨퍼런스 연구 교육 프레젠테이션</dc:title>
  <dc:creator>BaekDaeHwan</dc:creator>
  <cp:lastModifiedBy>백대환[ 학부재학 / 경제통계학부 빅데이터전공 ]</cp:lastModifiedBy>
  <cp:revision>17</cp:revision>
  <dcterms:created xsi:type="dcterms:W3CDTF">2006-08-16T00:00:00Z</dcterms:created>
  <dcterms:modified xsi:type="dcterms:W3CDTF">2024-01-24T06:08:31Z</dcterms:modified>
  <dc:identifier>DAFyvK06cNs</dc:identifier>
</cp:coreProperties>
</file>